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notesMasterIdLst>
    <p:notesMasterId r:id="rId21"/>
  </p:notesMasterIdLst>
  <p:sldIdLst>
    <p:sldId id="297" r:id="rId3"/>
    <p:sldId id="344" r:id="rId4"/>
    <p:sldId id="384" r:id="rId5"/>
    <p:sldId id="348" r:id="rId6"/>
    <p:sldId id="490" r:id="rId7"/>
    <p:sldId id="519" r:id="rId8"/>
    <p:sldId id="386" r:id="rId9"/>
    <p:sldId id="520" r:id="rId10"/>
    <p:sldId id="478" r:id="rId11"/>
    <p:sldId id="351" r:id="rId12"/>
    <p:sldId id="516" r:id="rId13"/>
    <p:sldId id="509" r:id="rId14"/>
    <p:sldId id="513" r:id="rId15"/>
    <p:sldId id="515" r:id="rId16"/>
    <p:sldId id="522" r:id="rId17"/>
    <p:sldId id="346" r:id="rId18"/>
    <p:sldId id="415" r:id="rId19"/>
    <p:sldId id="52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3E8411-C065-4F6D-9A9F-842B3985DA5F}">
          <p14:sldIdLst>
            <p14:sldId id="297"/>
            <p14:sldId id="344"/>
            <p14:sldId id="384"/>
            <p14:sldId id="348"/>
            <p14:sldId id="490"/>
            <p14:sldId id="519"/>
            <p14:sldId id="386"/>
            <p14:sldId id="520"/>
            <p14:sldId id="478"/>
            <p14:sldId id="351"/>
            <p14:sldId id="516"/>
            <p14:sldId id="509"/>
            <p14:sldId id="513"/>
            <p14:sldId id="515"/>
            <p14:sldId id="522"/>
            <p14:sldId id="346"/>
            <p14:sldId id="415"/>
            <p14:sldId id="5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3" autoAdjust="0"/>
    <p:restoredTop sz="94660"/>
  </p:normalViewPr>
  <p:slideViewPr>
    <p:cSldViewPr>
      <p:cViewPr varScale="1">
        <p:scale>
          <a:sx n="70" d="100"/>
          <a:sy n="70" d="100"/>
        </p:scale>
        <p:origin x="-9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Лицензирование отдельных видов деятельности</a:t>
            </a:r>
          </a:p>
        </c:rich>
      </c:tx>
      <c:layout>
        <c:manualLayout>
          <c:xMode val="edge"/>
          <c:yMode val="edge"/>
          <c:x val="0.24679765311361801"/>
          <c:y val="8.56070566393607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территории УУР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90-4116-AD72-91216B6465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90-4116-AD72-91216B6465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90-4116-AD72-91216B6465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90-4116-AD72-91216B6465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90-4116-AD72-91216B6465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90-4116-AD72-91216B6465AA}"/>
              </c:ext>
            </c:extLst>
          </c:dPt>
          <c:cat>
            <c:strRef>
              <c:f>Лист1!$A$2:$A$4</c:f>
              <c:strCache>
                <c:ptCount val="3"/>
                <c:pt idx="0">
                  <c:v>Всего заявлений - 777</c:v>
                </c:pt>
                <c:pt idx="1">
                  <c:v>Отказано – 485</c:v>
                </c:pt>
                <c:pt idx="2">
                  <c:v>Предоставлено – 263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485</c:v>
                </c:pt>
                <c:pt idx="2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90-4116-AD72-91216B646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69802638374723847"/>
          <c:w val="0.91901187224408021"/>
          <c:h val="0.28610438207451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Ведение государственного реестра ОПО</a:t>
            </a:r>
          </a:p>
        </c:rich>
      </c:tx>
      <c:layout>
        <c:manualLayout>
          <c:xMode val="edge"/>
          <c:yMode val="edge"/>
          <c:x val="0.20866383620210782"/>
          <c:y val="7.93461708912428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территории УУР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100000">
                    <a:schemeClr val="bg1"/>
                  </a:gs>
                  <a:gs pos="10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3A-49FE-AFDB-594A1DA67DB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3A-49FE-AFDB-594A1DA67DB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3A-49FE-AFDB-594A1DA67DB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3A-49FE-AFDB-594A1DA67DB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3A-49FE-AFDB-594A1DA67DB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3A-49FE-AFDB-594A1DA67DB7}"/>
              </c:ext>
            </c:extLst>
          </c:dPt>
          <c:cat>
            <c:strRef>
              <c:f>Лист1!$A$2:$A$4</c:f>
              <c:strCache>
                <c:ptCount val="3"/>
                <c:pt idx="0">
                  <c:v>Всего заявлений – 4167</c:v>
                </c:pt>
                <c:pt idx="1">
                  <c:v>Отказано – 2239</c:v>
                </c:pt>
                <c:pt idx="2">
                  <c:v>Предоставлено – 1728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2239</c:v>
                </c:pt>
                <c:pt idx="2">
                  <c:v>1728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F3A-49FE-AFDB-594A1DA67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69802638374723847"/>
          <c:w val="0.91901187224408021"/>
          <c:h val="0.28610438207451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Ведение реестра ЗЭПБ</a:t>
            </a:r>
          </a:p>
        </c:rich>
      </c:tx>
      <c:layout>
        <c:manualLayout>
          <c:xMode val="edge"/>
          <c:yMode val="edge"/>
          <c:x val="0.20866383620210782"/>
          <c:y val="7.93461708912428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территории УУР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100000">
                    <a:schemeClr val="bg1"/>
                  </a:gs>
                  <a:gs pos="10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B5-49A5-BD13-AAC460068F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B5-49A5-BD13-AAC460068F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B5-49A5-BD13-AAC460068F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B5-49A5-BD13-AAC460068F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B5-49A5-BD13-AAC460068F7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B5-49A5-BD13-AAC460068F79}"/>
              </c:ext>
            </c:extLst>
          </c:dPt>
          <c:cat>
            <c:strRef>
              <c:f>Лист1!$A$2:$A$4</c:f>
              <c:strCache>
                <c:ptCount val="3"/>
                <c:pt idx="0">
                  <c:v>Всего заявлений – 29618</c:v>
                </c:pt>
                <c:pt idx="1">
                  <c:v>Отказано – 3784</c:v>
                </c:pt>
                <c:pt idx="2">
                  <c:v>Предоставлено – 25765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3784</c:v>
                </c:pt>
                <c:pt idx="2">
                  <c:v>25765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2B5-49A5-BD13-AAC460068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69802638374723847"/>
          <c:w val="0.91901187224408021"/>
          <c:h val="0.28610438207451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Аттестация</a:t>
            </a:r>
          </a:p>
        </c:rich>
      </c:tx>
      <c:layout>
        <c:manualLayout>
          <c:xMode val="edge"/>
          <c:yMode val="edge"/>
          <c:x val="0.20866383620210782"/>
          <c:y val="7.93461708912428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86070751860775"/>
          <c:y val="0.13818687543525851"/>
          <c:w val="0.54223155731380612"/>
          <c:h val="0.64183504177282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территории УУР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FF-4006-B034-8CF96B0FD1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FF-4006-B034-8CF96B0FD1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FF-4006-B034-8CF96B0FD1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FF-4006-B034-8CF96B0FD1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FF-4006-B034-8CF96B0FD1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9FF-4006-B034-8CF96B0FD130}"/>
              </c:ext>
            </c:extLst>
          </c:dPt>
          <c:cat>
            <c:strRef>
              <c:f>Лист1!$A$2:$A$4</c:f>
              <c:strCache>
                <c:ptCount val="3"/>
                <c:pt idx="0">
                  <c:v>Всего заявлений – 40437</c:v>
                </c:pt>
                <c:pt idx="1">
                  <c:v>Отказано – 2328</c:v>
                </c:pt>
                <c:pt idx="2">
                  <c:v>Предоставлено – 30771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2328</c:v>
                </c:pt>
                <c:pt idx="2">
                  <c:v>30771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9FF-4006-B034-8CF96B0FD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20862816008948E-2"/>
          <c:y val="0.69802638374723847"/>
          <c:w val="0.91901187224408021"/>
          <c:h val="0.28610438207451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854A-FB08-40E9-B937-69F981DA4F0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67EC-29A2-4C16-A1D8-716DB9B43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4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0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5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EC7CD-5ACE-4915-91B5-D7022571DD6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0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2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9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7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02.10.2015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36" y="365532"/>
            <a:ext cx="4858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Уральское управление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42818" y="908720"/>
            <a:ext cx="4728625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054" y="1066962"/>
            <a:ext cx="537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sz="1600" i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Руководитель Уральского управления Ростехнадзора</a:t>
            </a:r>
          </a:p>
          <a:p>
            <a:r>
              <a:rPr lang="ru-RU" sz="20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А.Н. Таранов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649" y="36436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Результаты правоприменительной практики Уральского управления Ростехнадзора за 2022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7D6178-C1B1-417D-B4EA-64F1BBCCCCC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524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172" y="968878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работе с обращениями граждан Уральского управления Ростехнадзора в 2022 году 1/2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FA124A-0D22-494F-A629-8BA0EC429AA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7D827F4-06C3-48BA-B5C6-E074D37FC6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8A759FD-17AD-95A8-3FDF-90FB33E6E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5120"/>
              </p:ext>
            </p:extLst>
          </p:nvPr>
        </p:nvGraphicFramePr>
        <p:xfrm>
          <a:off x="372219" y="1960263"/>
          <a:ext cx="8396262" cy="429178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386884">
                  <a:extLst>
                    <a:ext uri="{9D8B030D-6E8A-4147-A177-3AD203B41FA5}">
                      <a16:colId xmlns:a16="http://schemas.microsoft.com/office/drawing/2014/main" xmlns="" val="3623653708"/>
                    </a:ext>
                  </a:extLst>
                </a:gridCol>
                <a:gridCol w="1378306">
                  <a:extLst>
                    <a:ext uri="{9D8B030D-6E8A-4147-A177-3AD203B41FA5}">
                      <a16:colId xmlns:a16="http://schemas.microsoft.com/office/drawing/2014/main" xmlns="" val="2286647704"/>
                    </a:ext>
                  </a:extLst>
                </a:gridCol>
                <a:gridCol w="1378306">
                  <a:extLst>
                    <a:ext uri="{9D8B030D-6E8A-4147-A177-3AD203B41FA5}">
                      <a16:colId xmlns:a16="http://schemas.microsoft.com/office/drawing/2014/main" xmlns="" val="3682080646"/>
                    </a:ext>
                  </a:extLst>
                </a:gridCol>
                <a:gridCol w="1252766">
                  <a:extLst>
                    <a:ext uri="{9D8B030D-6E8A-4147-A177-3AD203B41FA5}">
                      <a16:colId xmlns:a16="http://schemas.microsoft.com/office/drawing/2014/main" xmlns="" val="3148813272"/>
                    </a:ext>
                  </a:extLst>
                </a:gridCol>
              </a:tblGrid>
              <a:tr h="67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2022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1891293367"/>
                  </a:ext>
                </a:extLst>
              </a:tr>
              <a:tr h="38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Поступило обращений граждан, всего: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1144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1429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591720814"/>
                  </a:ext>
                </a:extLst>
              </a:tr>
              <a:tr h="341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в том числе по сети Интернет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1879531277"/>
                  </a:ext>
                </a:extLst>
              </a:tr>
              <a:tr h="41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Принято граждан на личном приёме, всего: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+50%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860310277"/>
                  </a:ext>
                </a:extLst>
              </a:tr>
              <a:tr h="869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- в том числе принято граждан на личном приёме руководителем территориального органа или его заместителями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+40%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55267132"/>
                  </a:ext>
                </a:extLst>
              </a:tr>
              <a:tr h="84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- в том числе принято граждан на личном приёме в приемной Президента Российской Федерации в соответствующем федеральном округе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3870087532"/>
                  </a:ext>
                </a:extLst>
              </a:tr>
              <a:tr h="46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Количество обращений, переадресованных по принадлежности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376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-5,3%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43" marR="65043" marT="0" marB="0" anchor="ctr"/>
                </a:tc>
                <a:extLst>
                  <a:ext uri="{0D108BD9-81ED-4DB2-BD59-A6C34878D82A}">
                    <a16:rowId xmlns:a16="http://schemas.microsoft.com/office/drawing/2014/main" xmlns="" val="36621080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DC034-8AD6-DBAC-7421-852E32B4752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10870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5172" y="968878"/>
            <a:ext cx="57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работе с обращениями граждан Уральского управления Ростехнадзора в 2022 году 2/2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FA124A-0D22-494F-A629-8BA0EC429AA8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7D827F4-06C3-48BA-B5C6-E074D37FC60C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75911CE-0AB3-F70F-C4AC-5448BB585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22086"/>
              </p:ext>
            </p:extLst>
          </p:nvPr>
        </p:nvGraphicFramePr>
        <p:xfrm>
          <a:off x="372220" y="1960263"/>
          <a:ext cx="8396260" cy="433625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386884">
                  <a:extLst>
                    <a:ext uri="{9D8B030D-6E8A-4147-A177-3AD203B41FA5}">
                      <a16:colId xmlns:a16="http://schemas.microsoft.com/office/drawing/2014/main" xmlns="" val="901465947"/>
                    </a:ext>
                  </a:extLst>
                </a:gridCol>
                <a:gridCol w="1378306">
                  <a:extLst>
                    <a:ext uri="{9D8B030D-6E8A-4147-A177-3AD203B41FA5}">
                      <a16:colId xmlns:a16="http://schemas.microsoft.com/office/drawing/2014/main" xmlns="" val="2016287304"/>
                    </a:ext>
                  </a:extLst>
                </a:gridCol>
                <a:gridCol w="1378306">
                  <a:extLst>
                    <a:ext uri="{9D8B030D-6E8A-4147-A177-3AD203B41FA5}">
                      <a16:colId xmlns:a16="http://schemas.microsoft.com/office/drawing/2014/main" xmlns="" val="308500985"/>
                    </a:ext>
                  </a:extLst>
                </a:gridCol>
                <a:gridCol w="1252764">
                  <a:extLst>
                    <a:ext uri="{9D8B030D-6E8A-4147-A177-3AD203B41FA5}">
                      <a16:colId xmlns:a16="http://schemas.microsoft.com/office/drawing/2014/main" xmlns="" val="3001540602"/>
                    </a:ext>
                  </a:extLst>
                </a:gridCol>
              </a:tblGrid>
              <a:tr h="31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Результативность по обращениям, законченным рассмотрением: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917665105"/>
                  </a:ext>
                </a:extLst>
              </a:tr>
              <a:tr h="245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разъяснено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-19%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531061414"/>
                  </a:ext>
                </a:extLst>
              </a:tr>
              <a:tr h="225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поддержано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-67,5%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3062772"/>
                  </a:ext>
                </a:extLst>
              </a:tr>
              <a:tr h="167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 не поддержано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-71%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794627267"/>
                  </a:ext>
                </a:extLst>
              </a:tr>
              <a:tr h="31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обращений, рассмотренных с выездом на место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-88%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961825865"/>
                  </a:ext>
                </a:extLst>
              </a:tr>
              <a:tr h="31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обращений, рассмотренных с нарушением срока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2031621742"/>
                  </a:ext>
                </a:extLst>
              </a:tr>
              <a:tr h="831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Наибольшее количество обращений, поступивших по темам (указать самостоятельно не более трех тем, например: электроэнергетика, атомная энергетика, нефтегазовый сектор)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545838330"/>
                  </a:ext>
                </a:extLst>
              </a:tr>
              <a:tr h="17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Электроэнергетика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-20%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778648420"/>
                  </a:ext>
                </a:extLst>
              </a:tr>
              <a:tr h="27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Подъемные сооружения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-14%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2663519559"/>
                  </a:ext>
                </a:extLst>
              </a:tr>
              <a:tr h="27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Горная промышленность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-26,6%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52615729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Нефтегазовый надзор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+3,5%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246677056"/>
                  </a:ext>
                </a:extLst>
              </a:tr>
              <a:tr h="54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стандарты, требования к образовательному процессу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-19%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4058007788"/>
                  </a:ext>
                </a:extLst>
              </a:tr>
              <a:tr h="311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-23%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7" marR="48657" marT="0" marB="0" anchor="ctr"/>
                </a:tc>
                <a:extLst>
                  <a:ext uri="{0D108BD9-81ED-4DB2-BD59-A6C34878D82A}">
                    <a16:rowId xmlns:a16="http://schemas.microsoft.com/office/drawing/2014/main" xmlns="" val="34180601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A2E23-8B40-AF7B-8481-0D6F276337D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57877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Анализ судебной практики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Уральского управления Ростехнадзора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2744"/>
              </p:ext>
            </p:extLst>
          </p:nvPr>
        </p:nvGraphicFramePr>
        <p:xfrm>
          <a:off x="372220" y="2287591"/>
          <a:ext cx="8486352" cy="340399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ВСЕГО РАССМОТРЕНО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234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367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Арбитражных судах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судах общей юрисдикции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Выиграно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9115895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 Арбитражные суды и суды общей юрисдикции направлено заявлений о признании незаконными и отмене постановлений по делам об административных правонарушениях, определений об отказе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29031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рассмотрения в случаях в удовлетворении требований об отмене постановлений отказано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9840109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признаны судом незаконными и отменены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719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9FB5BA-DC44-EC99-EA0E-595A8AF995B1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174522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13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Судебная практика  1/2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62932"/>
              </p:ext>
            </p:extLst>
          </p:nvPr>
        </p:nvGraphicFramePr>
        <p:xfrm>
          <a:off x="372220" y="1844824"/>
          <a:ext cx="8486352" cy="284315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 В СУД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виновные лица были привлечены судом к административной ответственности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приостановок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9115895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2903107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9840109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Общую сумму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4 294 500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6 540 000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71910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отказано в привлечении к ответственности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4481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7CBDA-F730-4B84-980D-6E6B46B52E13}"/>
              </a:ext>
            </a:extLst>
          </p:cNvPr>
          <p:cNvSpPr txBox="1"/>
          <p:nvPr/>
        </p:nvSpPr>
        <p:spPr>
          <a:xfrm>
            <a:off x="433636" y="4833437"/>
            <a:ext cx="8608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dirty="0"/>
              <a:t>Причины прекращения производства по делам, возбужденным Управлением: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dirty="0"/>
              <a:t>истечение сроков давности привлечения;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dirty="0"/>
              <a:t>процессуальные нарушения;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dirty="0"/>
              <a:t>отсутствие состава правонарушения;</a:t>
            </a:r>
          </a:p>
          <a:p>
            <a:pPr marL="285750" indent="-285750" algn="just">
              <a:buFont typeface="Symbol" panose="05050102010706020507" pitchFamily="18" charset="2"/>
              <a:buChar char="-"/>
              <a:tabLst>
                <a:tab pos="631825" algn="l"/>
              </a:tabLst>
            </a:pPr>
            <a:r>
              <a:rPr lang="ru-RU" dirty="0"/>
              <a:t>ликвидация лица.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2018EC-4EB8-2858-9A8F-2B057F7EB3F3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8528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14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D839E-1A05-4649-94DA-D3042D393174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3AD5156-9492-4409-98FA-6029B54232AB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BF15FC-2AB1-407F-A810-96BE259BDE90}"/>
              </a:ext>
            </a:extLst>
          </p:cNvPr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Судебная практика 2/2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C605B240-77F8-49C5-94F4-5F7DC1F73075}"/>
              </a:ext>
            </a:extLst>
          </p:cNvPr>
          <p:cNvGraphicFramePr>
            <a:graphicFrameLocks noGrp="1"/>
          </p:cNvGraphicFramePr>
          <p:nvPr/>
        </p:nvGraphicFramePr>
        <p:xfrm>
          <a:off x="372220" y="2078271"/>
          <a:ext cx="8486352" cy="198241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567932">
                  <a:extLst>
                    <a:ext uri="{9D8B030D-6E8A-4147-A177-3AD203B41FA5}">
                      <a16:colId xmlns:a16="http://schemas.microsoft.com/office/drawing/2014/main" xmlns="" val="411887317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511554068"/>
                    </a:ext>
                  </a:extLst>
                </a:gridCol>
                <a:gridCol w="1406252">
                  <a:extLst>
                    <a:ext uri="{9D8B030D-6E8A-4147-A177-3AD203B41FA5}">
                      <a16:colId xmlns:a16="http://schemas.microsoft.com/office/drawing/2014/main" xmlns="" val="3084434613"/>
                    </a:ext>
                  </a:extLst>
                </a:gridCol>
              </a:tblGrid>
              <a:tr h="29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30930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 заявлений о признании незаконными и их отмене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989336"/>
                  </a:ext>
                </a:extLst>
              </a:tr>
              <a:tr h="23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предписания оставлены без изменения судом в полном объеме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8597736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удовлетворены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05869111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оплаченной заявителями государственной пошлины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91457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7CBDA-F730-4B84-980D-6E6B46B52E13}"/>
              </a:ext>
            </a:extLst>
          </p:cNvPr>
          <p:cNvSpPr txBox="1"/>
          <p:nvPr/>
        </p:nvSpPr>
        <p:spPr>
          <a:xfrm>
            <a:off x="249952" y="4672556"/>
            <a:ext cx="8608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1825" algn="l"/>
              </a:tabLst>
            </a:pPr>
            <a:r>
              <a:rPr lang="ru-RU" dirty="0"/>
              <a:t>Основными причинами, послужившими основанием для отмены предписаний Управления, явилось:</a:t>
            </a:r>
          </a:p>
          <a:p>
            <a:pPr algn="just">
              <a:tabLst>
                <a:tab pos="631825" algn="l"/>
              </a:tabLst>
            </a:pPr>
            <a:r>
              <a:rPr lang="ru-RU" b="1" dirty="0"/>
              <a:t>недоказанность нарушений, выявленных в ходе проверки.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05CE3-CCDD-D154-2EB8-845DD02731D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154572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575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 и проведение в отчётном году мероприятий, направленных на профилактику обязательных требований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15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81128"/>
            <a:ext cx="828092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34" y="2130172"/>
            <a:ext cx="87278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Основные задачи: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усиление профилактической работы в целях предупреждения нарушений обязательных требований в условиях отмены плановых контрольных (надзорных) мероприятий на ОПО III класса опасности;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повышение интенсивности и качества проводимых контрольных (надзорных) мероприятий на ОПО I класса опасности при осуществлении постоянного государственного контроля (надзора);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обязательный учет и выявление при контрольной (надзорной) деятельности индикаторов риска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59430C-A885-2AB0-B10E-EC23636F508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47770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Профилактическая работа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16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2C9F0369-F99E-9327-2C4F-FBE7F1017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34081"/>
              </p:ext>
            </p:extLst>
          </p:nvPr>
        </p:nvGraphicFramePr>
        <p:xfrm>
          <a:off x="280331" y="1872102"/>
          <a:ext cx="8488685" cy="1453372"/>
        </p:xfrm>
        <a:graphic>
          <a:graphicData uri="http://schemas.openxmlformats.org/drawingml/2006/table">
            <a:tbl>
              <a:tblPr firstRow="1" firstCol="1" bandRow="1"/>
              <a:tblGrid>
                <a:gridCol w="3784208">
                  <a:extLst>
                    <a:ext uri="{9D8B030D-6E8A-4147-A177-3AD203B41FA5}">
                      <a16:colId xmlns:a16="http://schemas.microsoft.com/office/drawing/2014/main" xmlns="" val="2526366702"/>
                    </a:ext>
                  </a:extLst>
                </a:gridCol>
                <a:gridCol w="1144502">
                  <a:extLst>
                    <a:ext uri="{9D8B030D-6E8A-4147-A177-3AD203B41FA5}">
                      <a16:colId xmlns:a16="http://schemas.microsoft.com/office/drawing/2014/main" xmlns="" val="1140835441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xmlns="" val="270979598"/>
                    </a:ext>
                  </a:extLst>
                </a:gridCol>
                <a:gridCol w="1144502">
                  <a:extLst>
                    <a:ext uri="{9D8B030D-6E8A-4147-A177-3AD203B41FA5}">
                      <a16:colId xmlns:a16="http://schemas.microsoft.com/office/drawing/2014/main" xmlns="" val="1508868979"/>
                    </a:ext>
                  </a:extLst>
                </a:gridCol>
                <a:gridCol w="1144502">
                  <a:extLst>
                    <a:ext uri="{9D8B030D-6E8A-4147-A177-3AD203B41FA5}">
                      <a16:colId xmlns:a16="http://schemas.microsoft.com/office/drawing/2014/main" xmlns="" val="41659118"/>
                    </a:ext>
                  </a:extLst>
                </a:gridCol>
              </a:tblGrid>
              <a:tr h="33779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622298"/>
                  </a:ext>
                </a:extLst>
              </a:tr>
              <a:tr h="104669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примененных мер профилактического воздействия (предостережения), (ед.)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870" marR="96870" marT="13454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7460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FC131C-C6A3-7C5F-B843-82911177566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288323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348132-AE21-4315-BD5D-48C0496C1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-1" r="1226" b="23398"/>
          <a:stretch/>
        </p:blipFill>
        <p:spPr>
          <a:xfrm>
            <a:off x="336317" y="1730563"/>
            <a:ext cx="4148294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5172" y="968878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Сайт Уральского управления Ростехнадзора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b="1" dirty="0">
                <a:solidFill>
                  <a:srgbClr val="1F497D"/>
                </a:solidFill>
              </a:rPr>
              <a:t>17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50A62CD3-5979-4744-BC33-E255B23173D4}"/>
              </a:ext>
            </a:extLst>
          </p:cNvPr>
          <p:cNvCxnSpPr>
            <a:cxnSpLocks/>
          </p:cNvCxnSpPr>
          <p:nvPr/>
        </p:nvCxnSpPr>
        <p:spPr>
          <a:xfrm>
            <a:off x="3059832" y="1973207"/>
            <a:ext cx="0" cy="1596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B8AE5E5F-196A-4886-B021-55FBE83B5A49}"/>
              </a:ext>
            </a:extLst>
          </p:cNvPr>
          <p:cNvCxnSpPr>
            <a:cxnSpLocks/>
          </p:cNvCxnSpPr>
          <p:nvPr/>
        </p:nvCxnSpPr>
        <p:spPr>
          <a:xfrm>
            <a:off x="3786082" y="3639022"/>
            <a:ext cx="0" cy="32919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8AC60D-BF9F-4985-8709-12CA63CB8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13447"/>
          <a:stretch/>
        </p:blipFill>
        <p:spPr>
          <a:xfrm>
            <a:off x="331405" y="4158881"/>
            <a:ext cx="4153206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D5B5CC-235F-4BE3-B32D-7EC8C2538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4140" y="4140420"/>
            <a:ext cx="4153205" cy="18623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E20944-A593-42F0-8179-04B272910D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b="24492"/>
          <a:stretch/>
        </p:blipFill>
        <p:spPr>
          <a:xfrm>
            <a:off x="4645779" y="1705477"/>
            <a:ext cx="4088103" cy="1850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FB6D512-36C3-DE3C-2512-8DBD89B6B1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8008" y="2562928"/>
            <a:ext cx="4355976" cy="26822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F026AC-100F-9913-8797-158F67B307E0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249837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968878"/>
            <a:ext cx="621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Требования нормативных правовых актов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BD10EC-AE6E-4E83-B45C-D12E1EF0D0B0}"/>
              </a:ext>
            </a:extLst>
          </p:cNvPr>
          <p:cNvSpPr txBox="1"/>
          <p:nvPr/>
        </p:nvSpPr>
        <p:spPr>
          <a:xfrm>
            <a:off x="163160" y="1630939"/>
            <a:ext cx="8816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выполнять указания, распоряжения и предписания Управления;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создавать систему управления промышленной безопасностью и обеспечивать её функционирование; 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приостанавливать эксплуатацию объекта (оборудования) самостоятельно или по решению суда до устранения обстоятельств, создающих угрозу причинения вреда жизни и здоровью граждан;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осуществлять мероприятия по локализации и ликвидации последствий аварий, оказывать содействие должностным лицам Управления в расследовании причин аварии;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обеспечивать безопасность опытного применения технических устройств;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обеспечивать проведение своевременного обслуживания и ремонтов оборудования, в том числе планово-предупредительных, капитальных, техническое диагностирование и экспертизу в установленном порядке;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обеспечивать наличие и функционирование приборов и систем контроля за технологическими процессами;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обеспечивать укомплектованность штата работников, их обучение, аттестацию (проверку знаний), инструктажи в соответствии с установленными требованиями;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иметь нормативные правовые акты, устанавливающие требования промышленной безопасности, разработать (актуализировать) и довести до исполнителей правила ведения работ, необходимые регламенты, а также должностные, производственные, технологические инструкции;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 своевременно направлять в Управление сведения об организации производственного контроля за соблюдением требований промышленной безопасности;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предотвращать проникновение на объекты посторонних лиц;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принимать меры по защите жизни и здоровья работников, в том числе на случай аварии/инцидента;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своевременно и в установленном порядке осуществлять мероприятия по внесению изменений в реестр выданных лицензий;</a:t>
            </a:r>
          </a:p>
          <a:p>
            <a:pPr marL="171450" lvl="0" indent="-171450">
              <a:buFont typeface="Symbol" panose="05050102010706020507" pitchFamily="18" charset="2"/>
              <a:buChar char="-"/>
            </a:pPr>
            <a:r>
              <a:rPr lang="ru-RU" sz="1200" dirty="0"/>
              <a:t>своевременно устранять имеющиеся нарушения, принимать меры по их профилактике, а также недопущению нарушений.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EB12E-0389-41BA-9886-BAA8660C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83" y="5707449"/>
            <a:ext cx="507301" cy="500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4C4A43-2546-7C1B-0079-57277C7DB828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182240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2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9CBD222-A941-4E1E-813F-23439B39585F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A5A1B3-9C0D-4ED3-A09D-67C553691BCA}"/>
              </a:ext>
            </a:extLst>
          </p:cNvPr>
          <p:cNvSpPr txBox="1"/>
          <p:nvPr/>
        </p:nvSpPr>
        <p:spPr>
          <a:xfrm>
            <a:off x="3059831" y="980727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Результаты правоприменительной практики Уральского управления Ростехнадзора за 2022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A58F44-D7DE-444A-B7E6-F5BAE0ED94C2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03CA78-8726-C8A5-8934-CC500F318D9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50A24C-2914-DF25-1360-82210D36DE55}"/>
              </a:ext>
            </a:extLst>
          </p:cNvPr>
          <p:cNvSpPr txBox="1"/>
          <p:nvPr/>
        </p:nvSpPr>
        <p:spPr>
          <a:xfrm>
            <a:off x="372220" y="2287591"/>
            <a:ext cx="8440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Виды федерального государственного надзора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государственного надзора в области промышленной безопасности;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государственного надзора в области гидротехнических сооружений;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государственного энергетического надзора;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федерального государственного строительного надзора;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государственного контроля (надзора) за соблюдением требований технических регламентов Таможенного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59913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надзора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rgbClr val="1F497D"/>
                </a:solidFill>
              </a:rPr>
              <a:t>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46545"/>
              </p:ext>
            </p:extLst>
          </p:nvPr>
        </p:nvGraphicFramePr>
        <p:xfrm>
          <a:off x="539552" y="1822896"/>
          <a:ext cx="8255650" cy="42979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6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7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6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электрической энергии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51043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потребителей тепловой энергии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объектов капитального строительства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Организаций, эксплуатирующих ОПО</a:t>
                      </a:r>
                      <a:endParaRPr lang="ru-RU" sz="1400" b="1" dirty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237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r>
                        <a:rPr lang="ru-RU" sz="1400" b="1" dirty="0"/>
                        <a:t>опасных производственных объектов, из</a:t>
                      </a:r>
                      <a:r>
                        <a:rPr lang="ru-RU" sz="1400" b="1" baseline="0" dirty="0"/>
                        <a:t> них </a:t>
                      </a:r>
                      <a:r>
                        <a:rPr lang="ru-RU" sz="14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8045174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ОПО – </a:t>
                      </a:r>
                      <a:r>
                        <a:rPr lang="en-US" sz="1400" b="1" dirty="0"/>
                        <a:t>I</a:t>
                      </a:r>
                      <a:r>
                        <a:rPr lang="ru-RU" sz="1400" b="1" dirty="0"/>
                        <a:t>,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en-US" sz="1400" b="1" baseline="0" dirty="0"/>
                        <a:t>II, III, IV</a:t>
                      </a:r>
                      <a:r>
                        <a:rPr lang="en-US" sz="1400" b="1" dirty="0"/>
                        <a:t> </a:t>
                      </a:r>
                      <a:r>
                        <a:rPr lang="ru-RU" sz="1400" b="1" dirty="0"/>
                        <a:t>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52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265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6011</a:t>
                      </a:r>
                      <a:r>
                        <a:rPr lang="en-US" sz="1400" b="1" dirty="0"/>
                        <a:t>, </a:t>
                      </a:r>
                      <a:r>
                        <a:rPr lang="ru-RU" sz="1400" b="1" dirty="0"/>
                        <a:t>4167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237760"/>
                  </a:ext>
                </a:extLst>
              </a:tr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без класса 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596690"/>
                  </a:ext>
                </a:extLst>
              </a:tr>
              <a:tr h="567868">
                <a:tc>
                  <a:txBody>
                    <a:bodyPr/>
                    <a:lstStyle/>
                    <a:p>
                      <a:r>
                        <a:rPr lang="ru-RU" sz="1400" b="1" dirty="0"/>
                        <a:t>лифтов, пассажирских конвейеров (движущихся пешеходных дорожек), подъемных платформ для инвалидов, эскалаторов вне метрополитенов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33573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2231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3B267E-3680-FA17-DC01-E38EF1370B82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51814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4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103436" cy="12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BDCB58-026D-4B14-B62D-ADF98F0D8F70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Основные показатели контрольно-надзорной деятельности Управления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E166F9-6617-400C-9B4A-4B7BB103FE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F9933AC-AD30-482A-ADD2-07300B0A9FF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7F2E40B-F3F0-3174-569B-0ED03CD13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02135"/>
              </p:ext>
            </p:extLst>
          </p:nvPr>
        </p:nvGraphicFramePr>
        <p:xfrm>
          <a:off x="395536" y="1623940"/>
          <a:ext cx="8338143" cy="47665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81580">
                  <a:extLst>
                    <a:ext uri="{9D8B030D-6E8A-4147-A177-3AD203B41FA5}">
                      <a16:colId xmlns:a16="http://schemas.microsoft.com/office/drawing/2014/main" xmlns="" val="1159855824"/>
                    </a:ext>
                  </a:extLst>
                </a:gridCol>
                <a:gridCol w="1852146">
                  <a:extLst>
                    <a:ext uri="{9D8B030D-6E8A-4147-A177-3AD203B41FA5}">
                      <a16:colId xmlns:a16="http://schemas.microsoft.com/office/drawing/2014/main" xmlns="" val="797525750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xmlns="" val="2901364116"/>
                    </a:ext>
                  </a:extLst>
                </a:gridCol>
                <a:gridCol w="1698817">
                  <a:extLst>
                    <a:ext uri="{9D8B030D-6E8A-4147-A177-3AD203B41FA5}">
                      <a16:colId xmlns:a16="http://schemas.microsoft.com/office/drawing/2014/main" xmlns="" val="3785094793"/>
                    </a:ext>
                  </a:extLst>
                </a:gridCol>
              </a:tblGrid>
              <a:tr h="239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+/-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extLst>
                  <a:ext uri="{0D108BD9-81ED-4DB2-BD59-A6C34878D82A}">
                    <a16:rowId xmlns:a16="http://schemas.microsoft.com/office/drawing/2014/main" xmlns="" val="1217192584"/>
                  </a:ext>
                </a:extLst>
              </a:tr>
              <a:tr h="239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Всего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5567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7960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-30 %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073654964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Плановые проверки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457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-68 %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4121275954"/>
                  </a:ext>
                </a:extLst>
              </a:tr>
              <a:tr h="340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Внеплановые проверки,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из них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4833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6987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-31 %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627262589"/>
                  </a:ext>
                </a:extLst>
              </a:tr>
              <a:tr h="45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-75 %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584435582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по обращениям и заявлениям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-80 %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1935697524"/>
                  </a:ext>
                </a:extLst>
              </a:tr>
              <a:tr h="62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на основании приказов (распоряжений) руководителя органа, изданного в соответствии с поручениями Правительства Российской Федерации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-100 %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862158495"/>
                  </a:ext>
                </a:extLst>
              </a:tr>
              <a:tr h="6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-100 %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4208261490"/>
                  </a:ext>
                </a:extLst>
              </a:tr>
              <a:tr h="627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мероприятий по контролю, инициированных обращением заявителя, который выступает в качестве объекта контроля (надзора)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4381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5864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-25 %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129325145"/>
                  </a:ext>
                </a:extLst>
              </a:tr>
              <a:tr h="222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Проверки в режиме постоянного государственного контроля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+14 %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3995221586"/>
                  </a:ext>
                </a:extLst>
              </a:tr>
              <a:tr h="164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инспекторов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+17 %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1313458832"/>
                  </a:ext>
                </a:extLst>
              </a:tr>
              <a:tr h="222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 проверок на 1 инспектора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-29 %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44" marR="42644" marT="0" marB="0" anchor="ctr"/>
                </a:tc>
                <a:extLst>
                  <a:ext uri="{0D108BD9-81ED-4DB2-BD59-A6C34878D82A}">
                    <a16:rowId xmlns:a16="http://schemas.microsoft.com/office/drawing/2014/main" xmlns="" val="26108586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2E5781-130F-FE44-1E74-0C19959421F7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224472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33636" y="6292412"/>
            <a:ext cx="8424936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>
                <a:solidFill>
                  <a:srgbClr val="1F497D"/>
                </a:solidFill>
              </a:rPr>
              <a:t>5</a:t>
            </a:r>
          </a:p>
        </p:txBody>
      </p:sp>
      <p:pic>
        <p:nvPicPr>
          <p:cNvPr id="13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0"/>
            <a:ext cx="1573978" cy="18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BDCB58-026D-4B14-B62D-ADF98F0D8F70}"/>
              </a:ext>
            </a:extLst>
          </p:cNvPr>
          <p:cNvSpPr txBox="1"/>
          <p:nvPr/>
        </p:nvSpPr>
        <p:spPr>
          <a:xfrm>
            <a:off x="3041860" y="912785"/>
            <a:ext cx="57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Общее количество административных наказаний, наложенных по итогам проверок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E166F9-6617-400C-9B4A-4B7BB103FE0B}"/>
              </a:ext>
            </a:extLst>
          </p:cNvPr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</a:rPr>
              <a:t>Уральское управление Ростехнадзора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F9933AC-AD30-482A-ADD2-07300B0A9FF2}"/>
              </a:ext>
            </a:extLst>
          </p:cNvPr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F8FD87E-8150-818E-A686-50C444149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07059"/>
              </p:ext>
            </p:extLst>
          </p:nvPr>
        </p:nvGraphicFramePr>
        <p:xfrm>
          <a:off x="372219" y="2230755"/>
          <a:ext cx="8422949" cy="379227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12294">
                  <a:extLst>
                    <a:ext uri="{9D8B030D-6E8A-4147-A177-3AD203B41FA5}">
                      <a16:colId xmlns:a16="http://schemas.microsoft.com/office/drawing/2014/main" xmlns="" val="1917371626"/>
                    </a:ext>
                  </a:extLst>
                </a:gridCol>
                <a:gridCol w="1387508">
                  <a:extLst>
                    <a:ext uri="{9D8B030D-6E8A-4147-A177-3AD203B41FA5}">
                      <a16:colId xmlns:a16="http://schemas.microsoft.com/office/drawing/2014/main" xmlns="" val="2601525023"/>
                    </a:ext>
                  </a:extLst>
                </a:gridCol>
                <a:gridCol w="1135639">
                  <a:extLst>
                    <a:ext uri="{9D8B030D-6E8A-4147-A177-3AD203B41FA5}">
                      <a16:colId xmlns:a16="http://schemas.microsoft.com/office/drawing/2014/main" xmlns="" val="1562326752"/>
                    </a:ext>
                  </a:extLst>
                </a:gridCol>
                <a:gridCol w="1387508">
                  <a:extLst>
                    <a:ext uri="{9D8B030D-6E8A-4147-A177-3AD203B41FA5}">
                      <a16:colId xmlns:a16="http://schemas.microsoft.com/office/drawing/2014/main" xmlns="" val="3633965994"/>
                    </a:ext>
                  </a:extLst>
                </a:gridCol>
              </a:tblGrid>
              <a:tr h="721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2022г.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+/-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2786249"/>
                  </a:ext>
                </a:extLst>
              </a:tr>
              <a:tr h="580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административных наказаний, наложенных по итогам проверок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-58 %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1459243"/>
                  </a:ext>
                </a:extLst>
              </a:tr>
              <a:tr h="378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предупреждение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-66 %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05513727"/>
                  </a:ext>
                </a:extLst>
              </a:tr>
              <a:tr h="53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Наложено административных штрафных санкций (кол-во штрафов)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-56 %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6520465"/>
                  </a:ext>
                </a:extLst>
              </a:tr>
              <a:tr h="41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Общая сумма наложенных административных штрафов 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39017,6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66853,7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-42 %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794772"/>
                  </a:ext>
                </a:extLst>
              </a:tr>
              <a:tr h="51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33108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42778,7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-23 %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8828687"/>
                  </a:ext>
                </a:extLst>
              </a:tr>
              <a:tr h="653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-77 %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59239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E8112D-30E5-751D-C049-F5AA19A6AF39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3240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</a:t>
            </a:r>
            <a:r>
              <a:rPr lang="ru-RU" b="1" dirty="0" smtClean="0"/>
              <a:t>аварийности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ru-RU" b="1" dirty="0">
                <a:solidFill>
                  <a:srgbClr val="1F497D"/>
                </a:solidFill>
              </a:rPr>
              <a:t>6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5068DAA-7861-60B8-6029-0A7E1E92D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09952"/>
              </p:ext>
            </p:extLst>
          </p:nvPr>
        </p:nvGraphicFramePr>
        <p:xfrm>
          <a:off x="504641" y="1723322"/>
          <a:ext cx="8275594" cy="447066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3948643">
                  <a:extLst>
                    <a:ext uri="{9D8B030D-6E8A-4147-A177-3AD203B41FA5}">
                      <a16:colId xmlns:a16="http://schemas.microsoft.com/office/drawing/2014/main" xmlns="" val="2150792927"/>
                    </a:ext>
                  </a:extLst>
                </a:gridCol>
                <a:gridCol w="1704697">
                  <a:extLst>
                    <a:ext uri="{9D8B030D-6E8A-4147-A177-3AD203B41FA5}">
                      <a16:colId xmlns:a16="http://schemas.microsoft.com/office/drawing/2014/main" xmlns="" val="1236786379"/>
                    </a:ext>
                  </a:extLst>
                </a:gridCol>
                <a:gridCol w="1442008">
                  <a:extLst>
                    <a:ext uri="{9D8B030D-6E8A-4147-A177-3AD203B41FA5}">
                      <a16:colId xmlns:a16="http://schemas.microsoft.com/office/drawing/2014/main" xmlns="" val="504703531"/>
                    </a:ext>
                  </a:extLst>
                </a:gridCol>
                <a:gridCol w="1180246">
                  <a:extLst>
                    <a:ext uri="{9D8B030D-6E8A-4147-A177-3AD203B41FA5}">
                      <a16:colId xmlns:a16="http://schemas.microsoft.com/office/drawing/2014/main" xmlns="" val="3243848218"/>
                    </a:ext>
                  </a:extLst>
                </a:gridCol>
              </a:tblGrid>
              <a:tr h="349716">
                <a:tc rowSpan="2">
                  <a:txBody>
                    <a:bodyPr/>
                    <a:lstStyle/>
                    <a:p>
                      <a:pPr marL="793750" indent="-671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Отрасль промышленности,</a:t>
                      </a:r>
                      <a:endParaRPr lang="ru-RU" sz="1600" dirty="0">
                        <a:effectLst/>
                      </a:endParaRPr>
                    </a:p>
                    <a:p>
                      <a:pPr marL="831850" indent="-671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подконтрольные объекты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301" marR="111301" marT="55650" marB="55650"/>
                </a:tc>
                <a:tc gridSpan="3">
                  <a:txBody>
                    <a:bodyPr/>
                    <a:lstStyle/>
                    <a:p>
                      <a:pPr marL="394970" marR="923290" indent="901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Число аварий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301" marR="111301" marT="55650" marB="556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0229940"/>
                  </a:ext>
                </a:extLst>
              </a:tr>
              <a:tr h="429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2021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2022 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+/-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1877912870"/>
                  </a:ext>
                </a:extLst>
              </a:tr>
              <a:tr h="502460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Надзор за объектами магистрального трубопроводного транспорта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1483940653"/>
                  </a:ext>
                </a:extLst>
              </a:tr>
              <a:tr h="333246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Надзор за подъемными сооружениями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1715128914"/>
                  </a:ext>
                </a:extLst>
              </a:tr>
              <a:tr h="502460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Надзор за объектами газораспределения и газопотребления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3419969059"/>
                  </a:ext>
                </a:extLst>
              </a:tr>
              <a:tr h="502460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Надзор за оборудованием, работающим под давлением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999361931"/>
                  </a:ext>
                </a:extLst>
              </a:tr>
              <a:tr h="292516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Энергонадзор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4108504781"/>
                  </a:ext>
                </a:extLst>
              </a:tr>
              <a:tr h="502460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Надзор за объектами горнорудной и нерудной промышленности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3623729048"/>
                  </a:ext>
                </a:extLst>
              </a:tr>
              <a:tr h="761651">
                <a:tc>
                  <a:txBody>
                    <a:bodyPr/>
                    <a:lstStyle/>
                    <a:p>
                      <a:pPr marL="88265" indent="336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Надзор за объектами по производству, хранению, применению взрывчатых материалов промышленного назначения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+1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1490112209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marL="88265" indent="450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+3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73" marR="99973" marT="0" marB="0"/>
                </a:tc>
                <a:extLst>
                  <a:ext uri="{0D108BD9-81ED-4DB2-BD59-A6C34878D82A}">
                    <a16:rowId xmlns:a16="http://schemas.microsoft.com/office/drawing/2014/main" xmlns="" val="35203099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679250-3608-197E-01C1-CB5751E2F315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43952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1" y="980727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Динамика травматизма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7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897943F-236C-616A-CC9D-C62A47405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1711"/>
              </p:ext>
            </p:extLst>
          </p:nvPr>
        </p:nvGraphicFramePr>
        <p:xfrm>
          <a:off x="267691" y="1916834"/>
          <a:ext cx="8608618" cy="411133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687024">
                  <a:extLst>
                    <a:ext uri="{9D8B030D-6E8A-4147-A177-3AD203B41FA5}">
                      <a16:colId xmlns:a16="http://schemas.microsoft.com/office/drawing/2014/main" xmlns="" val="1406078240"/>
                    </a:ext>
                  </a:extLst>
                </a:gridCol>
                <a:gridCol w="1403139">
                  <a:extLst>
                    <a:ext uri="{9D8B030D-6E8A-4147-A177-3AD203B41FA5}">
                      <a16:colId xmlns:a16="http://schemas.microsoft.com/office/drawing/2014/main" xmlns="" val="360265148"/>
                    </a:ext>
                  </a:extLst>
                </a:gridCol>
                <a:gridCol w="1402240">
                  <a:extLst>
                    <a:ext uri="{9D8B030D-6E8A-4147-A177-3AD203B41FA5}">
                      <a16:colId xmlns:a16="http://schemas.microsoft.com/office/drawing/2014/main" xmlns="" val="2600847588"/>
                    </a:ext>
                  </a:extLst>
                </a:gridCol>
                <a:gridCol w="1116215">
                  <a:extLst>
                    <a:ext uri="{9D8B030D-6E8A-4147-A177-3AD203B41FA5}">
                      <a16:colId xmlns:a16="http://schemas.microsoft.com/office/drawing/2014/main" xmlns="" val="431277127"/>
                    </a:ext>
                  </a:extLst>
                </a:gridCol>
              </a:tblGrid>
              <a:tr h="289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надзор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2022год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2021год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+/-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9821452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горнорудной промышленности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4312637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металлургической промышленности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0015779"/>
                  </a:ext>
                </a:extLst>
              </a:tr>
              <a:tr h="694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 объектах, на которых используются подъёмные сооружения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9153803"/>
                  </a:ext>
                </a:extLst>
              </a:tr>
              <a:tr h="138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за производством, хранением, применением взрывчатых материалов промышленного назначения, за исключением организаций оборонно-промышленного комплекса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2294172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химическая промышленность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2854844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 объектах энергетики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7872046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45978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41E68-CC5F-79BA-DF6B-5E4D0BE81542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00596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57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Предоставление государственных услуг</a:t>
            </a:r>
            <a:endParaRPr lang="ru-RU" sz="1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81128"/>
            <a:ext cx="828092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727846" cy="4532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Государственные услуги: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лицензирование деятельности по эксплуатации взрывопожароопасных и химически опасных производственных объектов I, II и III классов опасности;  лицензирование производства маркшейдерских работ;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регистрация опасных производственных объектов и ведение государственного реестра опасных производственных объектов;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ведение реестра заключений экспертизы промышленной безопасности;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прием и учет уведомлений о начале осуществления юридическими лицами  и индивидуальными предпринимателями отдельных видов работ и услуг по перечню, утверждённому Правительством Российской Федерации;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организация проведения аттестации в области промышленной безопасности, по вопросам безопасности гидротехнических сооружений, безопасности в сфере электроэнергетики;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государственная услуга по вводу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после осуществления их монтажа в связи с заменой или модернизации;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государственная услуга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теплопотребляющих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установок.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681E96-AD91-396D-C0C2-1520434A1976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306245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Fcy;&amp;iecy;&amp;dcy;&amp;iecy;&amp;rcy;&amp;acy;&amp;lcy;&amp;softcy;&amp;ncy;&amp;acy;&amp;yacy; &amp;scy;&amp;lcy;&amp;ucy;&amp;zhcy;&amp;bcy;&amp;acy; &amp;pcy;&amp;ocy; &amp;ecy;&amp;kcy;&amp;ocy;&amp;lcy;&amp;ocy;&amp;gcy;&amp;icy;&amp;chcy;&amp;iecy;&amp;scy;&amp;kcy;&amp;ocy;&amp;mcy;&amp;ucy;, &amp;tcy;&amp;iecy;&amp;khcy;&amp;ncy;&amp;ocy;&amp;lcy;&amp;ocy;&amp;gcy;&amp;icy;&amp;chcy;&amp;iecy;&amp;scy;&amp;kcy;&amp;ocy;&amp;mcy;&amp;ucy; &amp;icy; &amp;acy;&amp;tcy;&amp;ocy;&amp;mcy;&amp;ncy;&amp;ocy;&amp;mcy;&amp;ucy; &amp;ncy;&amp;acy;&amp;dcy;&amp;zcy;&amp;ocy;&amp;rcy;&amp;ucy; &amp;Rcy;&amp;Ocy;&amp;Scy;&amp;Tcy;&amp;IEcy;&amp;KHcy;&amp;Ncy;&amp;Acy;&amp;Dcy;&amp;Z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0" y="143931"/>
            <a:ext cx="1223102" cy="1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2131" y="281865"/>
            <a:ext cx="608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Уральское управление Ростехнадзора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5290" y="963483"/>
            <a:ext cx="608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Предоставление государственных услуг</a:t>
            </a:r>
            <a:endParaRPr lang="ru-RU" sz="1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834971"/>
            <a:ext cx="5753309" cy="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3636" y="6276086"/>
            <a:ext cx="8417604" cy="7020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628310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>
                <a:solidFill>
                  <a:srgbClr val="1F497D"/>
                </a:solidFill>
              </a:rPr>
              <a:t>9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9EEAA0E5-44AA-4EE9-B5A1-09D0C192A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879175"/>
              </p:ext>
            </p:extLst>
          </p:nvPr>
        </p:nvGraphicFramePr>
        <p:xfrm>
          <a:off x="-108520" y="1809374"/>
          <a:ext cx="2664296" cy="405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F06E651B-BD3D-4EB8-8FD8-8754AEE09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035853"/>
              </p:ext>
            </p:extLst>
          </p:nvPr>
        </p:nvGraphicFramePr>
        <p:xfrm>
          <a:off x="1990944" y="1772816"/>
          <a:ext cx="2664296" cy="405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843AFB26-5A1A-46F4-B4C5-2BB5904C3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994223"/>
              </p:ext>
            </p:extLst>
          </p:nvPr>
        </p:nvGraphicFramePr>
        <p:xfrm>
          <a:off x="4085897" y="1800534"/>
          <a:ext cx="2664296" cy="405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DB989A91-8CFA-4CEC-95B1-FECB72631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088422"/>
              </p:ext>
            </p:extLst>
          </p:nvPr>
        </p:nvGraphicFramePr>
        <p:xfrm>
          <a:off x="6286119" y="1809374"/>
          <a:ext cx="2664296" cy="405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B0C24B-50F2-74EF-EE7F-8C87F90598D1}"/>
              </a:ext>
            </a:extLst>
          </p:cNvPr>
          <p:cNvSpPr txBox="1"/>
          <p:nvPr/>
        </p:nvSpPr>
        <p:spPr>
          <a:xfrm>
            <a:off x="5345871" y="6351161"/>
            <a:ext cx="36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Уральское управление, 28.03.2023</a:t>
            </a:r>
          </a:p>
        </p:txBody>
      </p:sp>
    </p:spTree>
    <p:extLst>
      <p:ext uri="{BB962C8B-B14F-4D97-AF65-F5344CB8AC3E}">
        <p14:creationId xmlns:p14="http://schemas.microsoft.com/office/powerpoint/2010/main" val="4130715959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14779</TotalTime>
  <Words>1651</Words>
  <Application>Microsoft Office PowerPoint</Application>
  <PresentationFormat>Экран (4:3)</PresentationFormat>
  <Paragraphs>453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4_Тема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экологическому, технологическому и атомному надзору  Уральское управление Ростехнадзора Курганская область</dc:title>
  <dc:creator>Дроздецкий Евгений Владимирович</dc:creator>
  <cp:lastModifiedBy>Астафьева Надежда Николаевна</cp:lastModifiedBy>
  <cp:revision>284</cp:revision>
  <cp:lastPrinted>2021-05-06T05:01:52Z</cp:lastPrinted>
  <dcterms:created xsi:type="dcterms:W3CDTF">2019-11-10T08:15:17Z</dcterms:created>
  <dcterms:modified xsi:type="dcterms:W3CDTF">2023-03-27T12:31:27Z</dcterms:modified>
</cp:coreProperties>
</file>